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28"/>
  </p:notesMasterIdLst>
  <p:sldIdLst>
    <p:sldId id="256" r:id="rId2"/>
    <p:sldId id="258" r:id="rId3"/>
    <p:sldId id="261" r:id="rId4"/>
    <p:sldId id="262" r:id="rId5"/>
    <p:sldId id="263" r:id="rId6"/>
    <p:sldId id="281" r:id="rId7"/>
    <p:sldId id="280" r:id="rId8"/>
    <p:sldId id="282" r:id="rId9"/>
    <p:sldId id="284" r:id="rId10"/>
    <p:sldId id="266" r:id="rId11"/>
    <p:sldId id="267" r:id="rId12"/>
    <p:sldId id="285" r:id="rId13"/>
    <p:sldId id="286" r:id="rId14"/>
    <p:sldId id="287" r:id="rId15"/>
    <p:sldId id="288" r:id="rId16"/>
    <p:sldId id="289" r:id="rId17"/>
    <p:sldId id="268" r:id="rId18"/>
    <p:sldId id="269" r:id="rId19"/>
    <p:sldId id="277" r:id="rId20"/>
    <p:sldId id="272" r:id="rId21"/>
    <p:sldId id="274" r:id="rId22"/>
    <p:sldId id="270" r:id="rId23"/>
    <p:sldId id="273" r:id="rId24"/>
    <p:sldId id="275" r:id="rId25"/>
    <p:sldId id="276" r:id="rId26"/>
    <p:sldId id="27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747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E4F31-8DC3-44C0-9C65-8145F45024A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DD7DB-F550-40FA-B2E3-DF0825C0CE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AB9231-62E8-4A65-990F-6B562D0234B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2D1CFE-21A6-4583-A440-6D4972537597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ECB1AE3-87FD-43A4-B75B-F5A59EE2E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93712E-8472-49F5-922E-F443EEBECCBB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4EF4EB-395E-4320-A86D-E3559B28438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710269-89CC-4243-9A89-8B47F3C21080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2611B7-F002-48C3-95DE-F3058DAE96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1AB552-9240-4B3E-AB10-A821D21403FE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3EFF08-57FC-4B9C-87C4-60D3E0BB2D2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D5089B-7851-465E-8D99-FDFB658E3221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AA3E4A-D6BC-49EF-BA95-42E36203920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46A225-2E6F-4AE9-A123-90F32E890775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1C1BD0-EDFA-4B9B-8EA9-5682325E34D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AF99CE-E17B-4EFF-A5C0-A23CF13886A2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C79B60-F6F9-4C88-AA52-B32B97857B1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BA17EA-BC53-453E-956B-1DE7834789B0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A9E01D-9831-468B-9733-2185BDE87B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A1EB06-B71D-40B3-B318-B5C77A6158E8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D18BEB-8C21-472B-90D4-4030FFCD1D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095F1C82-E869-4AC8-96AB-6FE8BCEBD872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C45D4B-2BE1-47DD-A033-FD1704F8112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79BA03B-73E9-44FA-9151-FA5BAFD66A38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20B7E3-C83C-4AF8-B4A8-11CE35605B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7DBA2B5-7696-4D89-8212-AA4DF5BA1F0A}" type="datetimeFigureOut">
              <a:rPr lang="en-US" smtClean="0"/>
              <a:pPr>
                <a:defRPr/>
              </a:pPr>
              <a:t>10/27/2010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437776-4D68-4B45-BAC4-03A32223BC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iddleschoolscience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ubs.usgs.gov/gip/dynamic/understanding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ubs.usgs.gov/gip/dynamic/understanding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y.com/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y.com/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geology.com/" TargetMode="External"/><Relationship Id="rId4" Type="http://schemas.openxmlformats.org/officeDocument/2006/relationships/hyperlink" Target="http://pubs.usgs.gov/gip/dynamic/understanding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geology.com/" TargetMode="External"/><Relationship Id="rId4" Type="http://schemas.openxmlformats.org/officeDocument/2006/relationships/hyperlink" Target="http://pubs.usgs.gov/gip/dynamic/understanding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geology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logy.com/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embers.enchantedlearning.com/geology/label/outerlayer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857250"/>
          </a:xfrm>
        </p:spPr>
        <p:txBody>
          <a:bodyPr/>
          <a:lstStyle/>
          <a:p>
            <a:pPr algn="l" eaLnBrk="1" hangingPunct="1"/>
            <a:r>
              <a:rPr lang="en-US" dirty="0" smtClean="0"/>
              <a:t>Plate Tectonics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1371600" y="5867400"/>
            <a:ext cx="6400800" cy="5334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>
                <a:hlinkClick r:id="rId2"/>
              </a:rPr>
              <a:t>http://www.middleschoolscience.com</a:t>
            </a:r>
            <a:r>
              <a:rPr lang="en-US" sz="1800" dirty="0" smtClean="0"/>
              <a:t>  </a:t>
            </a:r>
          </a:p>
        </p:txBody>
      </p:sp>
      <p:pic>
        <p:nvPicPr>
          <p:cNvPr id="2052" name="Picture 5" descr="http://www.indiana.edu/~g103/G103/week11/platefi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143000"/>
            <a:ext cx="7543800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Sea Floor Spreading</a:t>
            </a:r>
          </a:p>
        </p:txBody>
      </p:sp>
      <p:pic>
        <p:nvPicPr>
          <p:cNvPr id="11267" name="Picture 2" descr="ridge winding 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25" y="1143000"/>
            <a:ext cx="8308975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Sea Floor Spreading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447800"/>
            <a:ext cx="81534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>
                <a:latin typeface="+mn-lt"/>
              </a:rPr>
              <a:t>11. In sea-floor spreading, the sea floor spreads apart along both sides of a mid-ocean ridge as new crust is added. As a result, the ocean floors move like conveyor belts, carrying the continents along with them.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Sea-Floor Spreading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7363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12. Sea-Floor Spreading Process: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	Begins at a mid-ocean ridge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	Molten material rises and erupts.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	Molten material cools and forms a new strip of rock. </a:t>
            </a:r>
          </a:p>
        </p:txBody>
      </p:sp>
      <p:pic>
        <p:nvPicPr>
          <p:cNvPr id="41987" name="Picture 8" descr="PlateT-SeaFloorSpread_SX5055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124200"/>
            <a:ext cx="3886200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smtClean="0"/>
              <a:t>Subduction at Trenches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2954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smtClean="0"/>
              <a:t>13. In a process taking tens of millions of years, part of the ocean floor sinks back into the mantle through deep-ocean trenches.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  <p:pic>
        <p:nvPicPr>
          <p:cNvPr id="44035" name="Picture 14" descr="PlateT_ANI-Subduction_sx5056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743200"/>
            <a:ext cx="6846888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smtClean="0"/>
              <a:t>Subduction at Trenches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038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14. Subduction-</a:t>
            </a:r>
            <a:r>
              <a:rPr lang="en-US" dirty="0" smtClean="0"/>
              <a:t> the process by which ocean floor sinks beneath a deep-ocean trench and back into the mantle</a:t>
            </a:r>
          </a:p>
          <a:p>
            <a:pPr lvl="1"/>
            <a:r>
              <a:rPr lang="en-US" dirty="0" smtClean="0"/>
              <a:t>Gravity pulls the older, denser oceanic crust down beneath the trench</a:t>
            </a:r>
          </a:p>
          <a:p>
            <a:pPr lvl="1"/>
            <a:r>
              <a:rPr lang="en-US" dirty="0" smtClean="0"/>
              <a:t>The Pacific Ocean is shrinking</a:t>
            </a:r>
          </a:p>
          <a:p>
            <a:pPr lvl="1"/>
            <a:r>
              <a:rPr lang="en-US" dirty="0" smtClean="0"/>
              <a:t>The Atlantic Ocean is expanding</a:t>
            </a:r>
          </a:p>
        </p:txBody>
      </p:sp>
      <p:pic>
        <p:nvPicPr>
          <p:cNvPr id="45059" name="Picture 12" descr="PlateT_GrowingOcean_sx5563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4850" y="3429000"/>
            <a:ext cx="2835275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/>
          <a:lstStyle/>
          <a:p>
            <a:r>
              <a:rPr lang="en-US" dirty="0" smtClean="0"/>
              <a:t>How Plates Move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8438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15. The </a:t>
            </a:r>
            <a:r>
              <a:rPr lang="en-US" sz="2400" b="1" dirty="0" smtClean="0"/>
              <a:t>theory of Plate Tectonics </a:t>
            </a:r>
            <a:r>
              <a:rPr lang="en-US" sz="2400" dirty="0" smtClean="0"/>
              <a:t>states that pieces of Earth’s lithosphere are in slow, constant motion, driven by convection currents in the mantle</a:t>
            </a:r>
          </a:p>
          <a:p>
            <a:pPr lvl="1"/>
            <a:r>
              <a:rPr lang="en-US" sz="2400" dirty="0" smtClean="0"/>
              <a:t>Explains the formation, movement, and subduction of Earth’s plates</a:t>
            </a:r>
          </a:p>
        </p:txBody>
      </p:sp>
      <p:pic>
        <p:nvPicPr>
          <p:cNvPr id="48131" name="Picture 10" descr="PlateT_Lithospheric_sx5057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200400"/>
            <a:ext cx="5029200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 Boundaries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smtClean="0"/>
              <a:t>15.</a:t>
            </a:r>
            <a:r>
              <a:rPr lang="en-US" b="1" dirty="0" smtClean="0"/>
              <a:t> </a:t>
            </a:r>
            <a:r>
              <a:rPr lang="en-US" b="1" u="sng" dirty="0" smtClean="0"/>
              <a:t>Faults-</a:t>
            </a:r>
            <a:r>
              <a:rPr lang="en-US" dirty="0" smtClean="0"/>
              <a:t> breaks in Earth’s crust where rocks     have slipped past each other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smtClean="0"/>
              <a:t>16. There are 3 kinds of plate boundaries:</a:t>
            </a:r>
          </a:p>
          <a:p>
            <a:pPr marL="92583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u="sng" dirty="0" smtClean="0"/>
              <a:t>Divergent Boundaries</a:t>
            </a:r>
            <a:r>
              <a:rPr lang="en-US" dirty="0" smtClean="0"/>
              <a:t>- the place where two plates move apart, or diverge</a:t>
            </a:r>
          </a:p>
          <a:p>
            <a:pPr marL="92583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b="1" u="sng" dirty="0" smtClean="0"/>
              <a:t>Convergent Boundaries</a:t>
            </a:r>
            <a:r>
              <a:rPr lang="en-US" dirty="0" smtClean="0"/>
              <a:t>- the place where two plates come together, or converge. The results is a collision.</a:t>
            </a:r>
          </a:p>
          <a:p>
            <a:pPr marL="925830" lvl="1" indent="-514350">
              <a:buFont typeface="+mj-lt"/>
              <a:buAutoNum type="arabicPeriod"/>
              <a:defRPr/>
            </a:pPr>
            <a:r>
              <a:rPr lang="en-US" b="1" u="sng" dirty="0" smtClean="0"/>
              <a:t>Transform Boundaries</a:t>
            </a:r>
            <a:r>
              <a:rPr lang="en-US" dirty="0" smtClean="0"/>
              <a:t>- a place where two plates slip past each other, moving in opposite directions</a:t>
            </a:r>
          </a:p>
          <a:p>
            <a:pPr marL="925830" lvl="1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marL="1191006" lvl="2" indent="-514350" fontAlgn="auto">
              <a:spcAft>
                <a:spcPts val="0"/>
              </a:spcAft>
              <a:buFont typeface="Wingdings 2"/>
              <a:buChar char="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Different Types of Boundaries</a:t>
            </a:r>
          </a:p>
        </p:txBody>
      </p:sp>
      <p:pic>
        <p:nvPicPr>
          <p:cNvPr id="14339" name="Picture 2" descr="http://pubs.usgs.gov/gip/dynamic/graphics/Fig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1524000"/>
            <a:ext cx="862012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676400" y="64008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http://pubs.usgs.gov/gip/dynamic/understanding.html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Divergent Boundary – </a:t>
            </a:r>
            <a:br>
              <a:rPr lang="en-US" sz="2800" dirty="0" smtClean="0"/>
            </a:br>
            <a:r>
              <a:rPr lang="en-US" sz="2800" dirty="0" smtClean="0"/>
              <a:t>Arabian and African Plates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57313"/>
            <a:ext cx="8382000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9886083">
            <a:off x="4460875" y="3043238"/>
            <a:ext cx="457200" cy="6096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8604164">
            <a:off x="2574925" y="3886200"/>
            <a:ext cx="457200" cy="6096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67000" y="2590800"/>
            <a:ext cx="4010834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1" dirty="0">
                <a:ln/>
                <a:solidFill>
                  <a:schemeClr val="accent3"/>
                </a:solidFill>
                <a:latin typeface="Arial" pitchFamily="34" charset="0"/>
              </a:rPr>
              <a:t>Arabian Plate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5029200"/>
            <a:ext cx="4010834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000" b="1" dirty="0">
                <a:ln/>
                <a:solidFill>
                  <a:schemeClr val="accent3"/>
                </a:solidFill>
                <a:latin typeface="Arial" pitchFamily="34" charset="0"/>
              </a:rPr>
              <a:t>African 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3617263" y="4648200"/>
            <a:ext cx="118333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Red Sea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Divergent Boundary – </a:t>
            </a:r>
            <a:br>
              <a:rPr lang="en-US" sz="2800" dirty="0" smtClean="0"/>
            </a:br>
            <a:r>
              <a:rPr lang="en-US" sz="2800" dirty="0" smtClean="0"/>
              <a:t>Iceland</a:t>
            </a:r>
          </a:p>
        </p:txBody>
      </p:sp>
      <p:pic>
        <p:nvPicPr>
          <p:cNvPr id="16387" name="Picture 2" descr="Diverging Plate Bounda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19200"/>
            <a:ext cx="4953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981200" y="6400800"/>
            <a:ext cx="579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http://pubs.usgs.gov/gip/dynamic/understanding.html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Journey to the Center of the Earth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410200" y="1447800"/>
            <a:ext cx="2971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1. The three main layers of Earth are: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The Crust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The Mantle</a:t>
            </a:r>
          </a:p>
          <a:p>
            <a:pPr lvl="1"/>
            <a:r>
              <a:rPr lang="en-US" sz="2400" dirty="0" smtClean="0">
                <a:latin typeface="Calibri" pitchFamily="34" charset="0"/>
              </a:rPr>
              <a:t>The Core</a:t>
            </a:r>
          </a:p>
          <a:p>
            <a:endParaRPr lang="en-US" sz="2400" dirty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2. This </a:t>
            </a:r>
            <a:r>
              <a:rPr lang="en-US" sz="2400" dirty="0">
                <a:latin typeface="Calibri" pitchFamily="34" charset="0"/>
              </a:rPr>
              <a:t>crust is not a solid shell; it is broken up into huge, thick plates that drift atop the soft, underlying mantle.</a:t>
            </a:r>
          </a:p>
        </p:txBody>
      </p:sp>
      <p:pic>
        <p:nvPicPr>
          <p:cNvPr id="5" name="Picture 13" descr="PlateT_EarthInterior_sx5852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095009" cy="408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Divergent Boundary - Oceanic</a:t>
            </a:r>
          </a:p>
        </p:txBody>
      </p:sp>
      <p:pic>
        <p:nvPicPr>
          <p:cNvPr id="17411" name="Picture 2" descr="http://geology.com/nsta/divergent-boundary-oceani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563" y="2460625"/>
            <a:ext cx="8047037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905000" y="6324600"/>
            <a:ext cx="556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hlinkClick r:id="rId3"/>
              </a:rPr>
              <a:t>http://www.geology.com</a:t>
            </a:r>
            <a:r>
              <a:rPr lang="en-US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Divergent Boundary - Continental</a:t>
            </a:r>
          </a:p>
        </p:txBody>
      </p:sp>
      <p:pic>
        <p:nvPicPr>
          <p:cNvPr id="18435" name="Picture 4" descr="http://geology.com/nsta/divergent-boundary-continenta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688" y="2446338"/>
            <a:ext cx="7707312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752600" y="6335713"/>
            <a:ext cx="5562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hlinkClick r:id="rId3"/>
              </a:rPr>
              <a:t>http://www.geology.com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Convergent Boundary – Indian and Eurasian Plates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324600" cy="531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>
          <a:xfrm rot="18427427">
            <a:off x="3775075" y="3500438"/>
            <a:ext cx="457200" cy="6096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7749683">
            <a:off x="4876800" y="2122488"/>
            <a:ext cx="457200" cy="6096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1200" y="4353580"/>
            <a:ext cx="3188921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Indian Plate</a:t>
            </a:r>
          </a:p>
        </p:txBody>
      </p:sp>
      <p:sp>
        <p:nvSpPr>
          <p:cNvPr id="7" name="Rectangle 6"/>
          <p:cNvSpPr/>
          <p:nvPr/>
        </p:nvSpPr>
        <p:spPr>
          <a:xfrm>
            <a:off x="4038600" y="1524000"/>
            <a:ext cx="3188921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Eurasian Plate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3"/>
          </a:xfrm>
        </p:spPr>
        <p:txBody>
          <a:bodyPr/>
          <a:lstStyle/>
          <a:p>
            <a:pPr eaLnBrk="1" hangingPunct="1"/>
            <a:r>
              <a:rPr lang="en-US" sz="2400" smtClean="0"/>
              <a:t>Convergent Boundary – Oceanic &amp; Continental</a:t>
            </a:r>
          </a:p>
        </p:txBody>
      </p:sp>
      <p:pic>
        <p:nvPicPr>
          <p:cNvPr id="20483" name="Picture 2" descr="http://geology.com/nsta/convergent-boundary-oceanic-continenta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44958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Oceanic-Continental Converging Pla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810000"/>
            <a:ext cx="4572000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1905000" y="6551613"/>
            <a:ext cx="5562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hlinkClick r:id="rId4"/>
              </a:rPr>
              <a:t>http://pubs.usgs.gov/gip/dynamic/understanding.html</a:t>
            </a:r>
            <a:r>
              <a:rPr lang="en-US" sz="900"/>
              <a:t>  &amp; </a:t>
            </a:r>
            <a:r>
              <a:rPr lang="en-US" sz="900">
                <a:hlinkClick r:id="rId5"/>
              </a:rPr>
              <a:t>http://www.geology.com</a:t>
            </a:r>
            <a:r>
              <a:rPr lang="en-US" sz="9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08038"/>
          </a:xfrm>
        </p:spPr>
        <p:txBody>
          <a:bodyPr/>
          <a:lstStyle/>
          <a:p>
            <a:pPr eaLnBrk="1" hangingPunct="1"/>
            <a:r>
              <a:rPr lang="en-US" sz="2800" smtClean="0"/>
              <a:t>Convergent Boundary – Oceanic &amp; Oceanic</a:t>
            </a:r>
          </a:p>
        </p:txBody>
      </p:sp>
      <p:pic>
        <p:nvPicPr>
          <p:cNvPr id="21507" name="Picture 2" descr="http://geology.com/nsta/convergent-boundary-oceanic-oceani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66788"/>
            <a:ext cx="5724525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Oceanic-Oceanic Converging Pla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505200"/>
            <a:ext cx="525780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1752600" y="6627813"/>
            <a:ext cx="5562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>
                <a:hlinkClick r:id="rId4"/>
              </a:rPr>
              <a:t>http://pubs.usgs.gov/gip/dynamic/understanding.html</a:t>
            </a:r>
            <a:r>
              <a:rPr lang="en-US" sz="900"/>
              <a:t>  &amp; </a:t>
            </a:r>
            <a:r>
              <a:rPr lang="en-US" sz="900">
                <a:hlinkClick r:id="rId5"/>
              </a:rPr>
              <a:t>http://www.geology.com</a:t>
            </a:r>
            <a:r>
              <a:rPr lang="en-US" sz="90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5638800" y="2971800"/>
            <a:ext cx="3040448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1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Note – plates are reversed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Convergent Boundaries - Continental</a:t>
            </a:r>
          </a:p>
        </p:txBody>
      </p:sp>
      <p:pic>
        <p:nvPicPr>
          <p:cNvPr id="22531" name="Picture 2" descr="http://geology.com/nsta/convergent-boundar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447800"/>
            <a:ext cx="5165725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ontinental-Continental Converging Plat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429000"/>
            <a:ext cx="5105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600200" y="6551613"/>
            <a:ext cx="5562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"/>
              <a:t>http://pubs.usgs.gov/gip/dynamic/understanding.html  &amp; </a:t>
            </a:r>
            <a:r>
              <a:rPr lang="en-US" sz="900">
                <a:hlinkClick r:id="rId4"/>
              </a:rPr>
              <a:t>http://www.geology.com</a:t>
            </a:r>
            <a:r>
              <a:rPr lang="en-US" sz="9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/>
            <a:r>
              <a:rPr lang="en-US" sz="2800" smtClean="0"/>
              <a:t>Transform Boundary – San Andreas Fault</a:t>
            </a:r>
          </a:p>
        </p:txBody>
      </p:sp>
      <p:pic>
        <p:nvPicPr>
          <p:cNvPr id="23555" name="Picture 4" descr="http://geology.com/nsta/transform-boundar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3" y="1600200"/>
            <a:ext cx="640238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76600" y="59436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www.geology.com</a:t>
            </a:r>
            <a:r>
              <a:rPr lang="en-US"/>
              <a:t> </a:t>
            </a:r>
          </a:p>
        </p:txBody>
      </p:sp>
      <p:pic>
        <p:nvPicPr>
          <p:cNvPr id="23557" name="Picture 6" descr="San Andreas fault 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238" y="1600200"/>
            <a:ext cx="2544762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14400" y="4772025"/>
            <a:ext cx="6781800" cy="1933575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3.The crust is the Outermost layer</a:t>
            </a:r>
          </a:p>
          <a:p>
            <a:pPr eaLnBrk="1" hangingPunct="1">
              <a:buNone/>
            </a:pPr>
            <a:r>
              <a:rPr lang="en-US" dirty="0" smtClean="0"/>
              <a:t>	5 – 100 km thick</a:t>
            </a:r>
          </a:p>
          <a:p>
            <a:pPr eaLnBrk="1" hangingPunct="1">
              <a:buNone/>
            </a:pPr>
            <a:r>
              <a:rPr lang="en-US" dirty="0" smtClean="0"/>
              <a:t>	Made of Oxygen, Silicon, Aluminum</a:t>
            </a:r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Crust</a:t>
            </a:r>
          </a:p>
        </p:txBody>
      </p:sp>
      <p:pic>
        <p:nvPicPr>
          <p:cNvPr id="4100" name="Picture 2" descr="http://members.enchantedlearning.com/ogifs/outerlayersearth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371600"/>
            <a:ext cx="4292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571625"/>
            <a:ext cx="8915400" cy="11715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4. Layer of Earth between the crust and the core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 smtClean="0"/>
              <a:t>Contains most of the Earth’s mass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 smtClean="0"/>
              <a:t>Is denser than the crust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Mantle</a:t>
            </a:r>
          </a:p>
        </p:txBody>
      </p:sp>
      <p:pic>
        <p:nvPicPr>
          <p:cNvPr id="5" name="Picture 4" descr="PlateT_OceanCrust_sx5004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895600"/>
            <a:ext cx="6248400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0" y="1571625"/>
            <a:ext cx="4038600" cy="4219575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sz="2600" dirty="0" smtClean="0"/>
              <a:t>The core is made mostly of the metals: iron and nickel</a:t>
            </a:r>
          </a:p>
          <a:p>
            <a:pPr>
              <a:buClr>
                <a:schemeClr val="accent3"/>
              </a:buClr>
              <a:buNone/>
              <a:defRPr/>
            </a:pPr>
            <a:r>
              <a:rPr lang="en-US" sz="3100" dirty="0" smtClean="0"/>
              <a:t>5. The Core consists of two parts:</a:t>
            </a:r>
          </a:p>
          <a:p>
            <a:pPr marL="925830" lvl="1" indent="-514350">
              <a:defRPr/>
            </a:pPr>
            <a:r>
              <a:rPr lang="en-US" sz="2600" dirty="0" smtClean="0"/>
              <a:t>The liquid outer core- layer of molten metal</a:t>
            </a:r>
          </a:p>
          <a:p>
            <a:pPr marL="925830" lvl="1" indent="-514350">
              <a:defRPr/>
            </a:pPr>
            <a:r>
              <a:rPr lang="en-US" sz="2600" dirty="0" smtClean="0"/>
              <a:t>A solid inner core- dense ball of solid metal</a:t>
            </a:r>
          </a:p>
          <a:p>
            <a:pPr marL="633222" indent="-514350">
              <a:buClr>
                <a:schemeClr val="accent3"/>
              </a:buClr>
              <a:buNone/>
              <a:defRPr/>
            </a:pPr>
            <a:r>
              <a:rPr lang="en-US" sz="3100" dirty="0" smtClean="0"/>
              <a:t>6. Earth’s magnetic field- thought to be caused by the liquid outer core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dirty="0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Core</a:t>
            </a:r>
          </a:p>
        </p:txBody>
      </p:sp>
      <p:pic>
        <p:nvPicPr>
          <p:cNvPr id="6148" name="Picture 4" descr="http://static.howstuffworks.com/gif/compass-co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19238"/>
            <a:ext cx="4267200" cy="407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Convection Currents 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363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7. Convection current- the flow that transfers heat within a fluid</a:t>
            </a:r>
          </a:p>
          <a:p>
            <a:pPr lvl="1"/>
            <a:r>
              <a:rPr lang="en-US" dirty="0" smtClean="0"/>
              <a:t>In Earth’s mantle, large amounts of heat are transferred by convection currents</a:t>
            </a:r>
          </a:p>
          <a:p>
            <a:pPr>
              <a:buNone/>
            </a:pPr>
            <a:r>
              <a:rPr lang="en-US" dirty="0" smtClean="0"/>
              <a:t>8. Heat from the core and the mantle itself causes convection currents in the mantle</a:t>
            </a:r>
          </a:p>
          <a:p>
            <a:pPr lvl="1"/>
            <a:r>
              <a:rPr lang="en-US" dirty="0" smtClean="0"/>
              <a:t>How? Cycle of rising and sinking takes place</a:t>
            </a:r>
          </a:p>
          <a:p>
            <a:pPr lvl="1"/>
            <a:r>
              <a:rPr lang="en-US" dirty="0" smtClean="0"/>
              <a:t>There are also convection current in the outer core- cause Earth’s magnetic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smtClean="0"/>
              <a:t>Convection Currents</a:t>
            </a:r>
          </a:p>
        </p:txBody>
      </p:sp>
      <p:pic>
        <p:nvPicPr>
          <p:cNvPr id="32770" name="Picture 10" descr="PlateT_cnvctn-crrnt_sx5040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407352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 descr="PlateT_ConCurrents_sx5561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057400"/>
            <a:ext cx="4343400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066800"/>
          </a:xfrm>
        </p:spPr>
        <p:txBody>
          <a:bodyPr/>
          <a:lstStyle/>
          <a:p>
            <a:r>
              <a:rPr lang="en-US" dirty="0" smtClean="0"/>
              <a:t>Drifting Continents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7363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9. Alfred Wegener hypothesized that all the continents were once joined together in a single landmass and have since drifted= Known as </a:t>
            </a:r>
            <a:r>
              <a:rPr lang="en-US" u="sng" dirty="0" smtClean="0"/>
              <a:t>CONTINENTAL DRIFT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dirty="0" smtClean="0"/>
              <a:t>10. Pangaea- “all lands” a supercontinent with all continents connected</a:t>
            </a:r>
          </a:p>
          <a:p>
            <a:pPr lvl="1"/>
            <a:r>
              <a:rPr lang="en-US" dirty="0" smtClean="0"/>
              <a:t>Existed about 300 million years ago</a:t>
            </a:r>
          </a:p>
          <a:p>
            <a:pPr lvl="1"/>
            <a:r>
              <a:rPr lang="en-US" dirty="0" smtClean="0"/>
              <a:t>Slowly drifted apart over tens of millions of years ago</a:t>
            </a:r>
          </a:p>
          <a:p>
            <a:pPr lvl="1"/>
            <a:r>
              <a:rPr lang="en-US" dirty="0" smtClean="0"/>
              <a:t>Wegener studied land features, fossils, and evidence of climate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Continental Drift- Evidence</a:t>
            </a:r>
          </a:p>
        </p:txBody>
      </p:sp>
      <p:pic>
        <p:nvPicPr>
          <p:cNvPr id="36866" name="Picture 7" descr="PlateT_pangea_sx5050a3 pangaea_b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48200"/>
            <a:ext cx="354647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PlateT_globe_sx5050a3 main map_bk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275" y="2209800"/>
            <a:ext cx="6435725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2743200" cy="28194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Land features- </a:t>
            </a:r>
            <a:r>
              <a:rPr lang="en-US" dirty="0" smtClean="0"/>
              <a:t>mountain ranges, coal fields</a:t>
            </a:r>
          </a:p>
          <a:p>
            <a:r>
              <a:rPr lang="en-US" b="1" dirty="0" smtClean="0"/>
              <a:t>Fossils</a:t>
            </a:r>
            <a:r>
              <a:rPr lang="en-US" dirty="0" smtClean="0"/>
              <a:t>- any trace of an ancient organism that has been preserved in rock; found in places separated by oceans</a:t>
            </a:r>
          </a:p>
          <a:p>
            <a:r>
              <a:rPr lang="en-US" b="1" dirty="0" smtClean="0"/>
              <a:t>Climate</a:t>
            </a:r>
            <a:r>
              <a:rPr lang="en-US" dirty="0" smtClean="0"/>
              <a:t>- warmer climates near equator, colder near the poles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795</TotalTime>
  <Words>660</Words>
  <Application>Microsoft Office PowerPoint</Application>
  <PresentationFormat>On-screen Show (4:3)</PresentationFormat>
  <Paragraphs>91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Plate Tectonics</vt:lpstr>
      <vt:lpstr>A Journey to the Center of the Earth</vt:lpstr>
      <vt:lpstr>The Crust</vt:lpstr>
      <vt:lpstr>The Mantle</vt:lpstr>
      <vt:lpstr>The Core</vt:lpstr>
      <vt:lpstr>Convection Currents </vt:lpstr>
      <vt:lpstr>Convection Currents</vt:lpstr>
      <vt:lpstr>Drifting Continents</vt:lpstr>
      <vt:lpstr>Continental Drift- Evidence</vt:lpstr>
      <vt:lpstr>Sea Floor Spreading</vt:lpstr>
      <vt:lpstr>Sea Floor Spreading</vt:lpstr>
      <vt:lpstr>Sea-Floor Spreading</vt:lpstr>
      <vt:lpstr>Subduction at Trenches</vt:lpstr>
      <vt:lpstr>Subduction at Trenches</vt:lpstr>
      <vt:lpstr>How Plates Move</vt:lpstr>
      <vt:lpstr>Plate Boundaries</vt:lpstr>
      <vt:lpstr>Different Types of Boundaries</vt:lpstr>
      <vt:lpstr>Divergent Boundary –  Arabian and African Plates</vt:lpstr>
      <vt:lpstr>Divergent Boundary –  Iceland</vt:lpstr>
      <vt:lpstr>Divergent Boundary - Oceanic</vt:lpstr>
      <vt:lpstr>Divergent Boundary - Continental</vt:lpstr>
      <vt:lpstr>Convergent Boundary – Indian and Eurasian Plates</vt:lpstr>
      <vt:lpstr>Convergent Boundary – Oceanic &amp; Continental</vt:lpstr>
      <vt:lpstr>Convergent Boundary – Oceanic &amp; Oceanic</vt:lpstr>
      <vt:lpstr>Convergent Boundaries - Continental</vt:lpstr>
      <vt:lpstr>Transform Boundary – San Andreas Fault</vt:lpstr>
    </vt:vector>
  </TitlesOfParts>
  <Company>Johnson &amp; Johnson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Plate Tectonics</dc:title>
  <dc:creator>Liz</dc:creator>
  <cp:lastModifiedBy>Falcon School District 49</cp:lastModifiedBy>
  <cp:revision>45</cp:revision>
  <dcterms:created xsi:type="dcterms:W3CDTF">2009-04-21T01:31:33Z</dcterms:created>
  <dcterms:modified xsi:type="dcterms:W3CDTF">2010-10-27T20:33:52Z</dcterms:modified>
</cp:coreProperties>
</file>